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419" r:id="rId3"/>
    <p:sldId id="428" r:id="rId4"/>
    <p:sldId id="420" r:id="rId5"/>
    <p:sldId id="476" r:id="rId6"/>
    <p:sldId id="475" r:id="rId7"/>
    <p:sldId id="404" r:id="rId8"/>
    <p:sldId id="434" r:id="rId9"/>
    <p:sldId id="445" r:id="rId10"/>
    <p:sldId id="543" r:id="rId11"/>
    <p:sldId id="477" r:id="rId12"/>
    <p:sldId id="401" r:id="rId13"/>
    <p:sldId id="436" r:id="rId14"/>
    <p:sldId id="429" r:id="rId15"/>
    <p:sldId id="437" r:id="rId16"/>
    <p:sldId id="326" r:id="rId17"/>
    <p:sldId id="439" r:id="rId18"/>
    <p:sldId id="440" r:id="rId19"/>
    <p:sldId id="491" r:id="rId20"/>
    <p:sldId id="493" r:id="rId21"/>
    <p:sldId id="494" r:id="rId22"/>
    <p:sldId id="492" r:id="rId23"/>
    <p:sldId id="490" r:id="rId24"/>
    <p:sldId id="441" r:id="rId25"/>
    <p:sldId id="287" r:id="rId26"/>
    <p:sldId id="268" r:id="rId27"/>
    <p:sldId id="540" r:id="rId28"/>
    <p:sldId id="260" r:id="rId29"/>
    <p:sldId id="541" r:id="rId30"/>
    <p:sldId id="261" r:id="rId31"/>
    <p:sldId id="542" r:id="rId32"/>
    <p:sldId id="262" r:id="rId33"/>
    <p:sldId id="263" r:id="rId34"/>
    <p:sldId id="264" r:id="rId35"/>
    <p:sldId id="467" r:id="rId36"/>
    <p:sldId id="452" r:id="rId37"/>
    <p:sldId id="454" r:id="rId38"/>
    <p:sldId id="455" r:id="rId39"/>
    <p:sldId id="459" r:id="rId40"/>
    <p:sldId id="460" r:id="rId41"/>
    <p:sldId id="489" r:id="rId42"/>
    <p:sldId id="486" r:id="rId43"/>
    <p:sldId id="498" r:id="rId44"/>
    <p:sldId id="392" r:id="rId45"/>
    <p:sldId id="499" r:id="rId46"/>
    <p:sldId id="400" r:id="rId47"/>
    <p:sldId id="501" r:id="rId48"/>
    <p:sldId id="483" r:id="rId49"/>
    <p:sldId id="484" r:id="rId50"/>
    <p:sldId id="497" r:id="rId51"/>
    <p:sldId id="495" r:id="rId5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54C4F-551D-4F7D-91F3-6F8BAD3878F3}" v="12" dt="2021-05-14T04:56:21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0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1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14.05.2021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variab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javascript.ru/types-intro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avascript.ru/math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eloper.mozilla.org/ru/docs/Web/JavaScript/Reference/Global_Objects/Numb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IEEE_754-200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IEEE_754-2008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bitwise-operator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u.wikipedia.org/wiki/&#1057;&#1080;&#1084;&#1084;&#1077;&#1090;&#1088;&#1080;&#1095;&#1085;&#1099;&#1077;_&#1082;&#1088;&#1080;&#1087;&#1090;&#1086;&#1089;&#1080;&#1089;&#1090;&#1077;&#1084;&#1099;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0;&#1088;&#1080;&#1087;&#1090;&#1086;&#1089;&#1080;&#1089;&#1090;&#1077;&#1084;&#1072;_&#1089;_&#1086;&#1090;&#1082;&#1088;&#1099;&#1090;&#1099;&#1084;_&#1082;&#1083;&#1102;&#1095;&#1086;&#1084;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learn.javascript.ru/comparis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logical-op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allfi.biz/glossary/eng/P/progressive-taxatio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nkrate.com/finance/taxes/tax-brackets.aspx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5400" b="1" dirty="0">
                <a:solidFill>
                  <a:schemeClr val="bg1"/>
                </a:solidFill>
              </a:rPr>
              <a:t>Front end </a:t>
            </a:r>
            <a:r>
              <a:rPr lang="ru-RU" sz="5400" b="1" dirty="0">
                <a:solidFill>
                  <a:schemeClr val="bg1"/>
                </a:solidFill>
              </a:rPr>
              <a:t>разработка на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735C15-136F-4E76-AE52-8BA94B0D8676}"/>
              </a:ext>
            </a:extLst>
          </p:cNvPr>
          <p:cNvSpPr txBox="1"/>
          <p:nvPr/>
        </p:nvSpPr>
        <p:spPr>
          <a:xfrm>
            <a:off x="139700" y="279399"/>
            <a:ext cx="12052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Развитие </a:t>
            </a:r>
            <a:r>
              <a:rPr lang="en-US" sz="4400" b="1" dirty="0"/>
              <a:t>JavaScript</a:t>
            </a:r>
            <a:r>
              <a:rPr lang="ru-RU" sz="4400" b="1" dirty="0"/>
              <a:t>…</a:t>
            </a:r>
            <a:endParaRPr lang="uk-UA" sz="44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EFE6B9-E44C-4668-A9ED-DCAD8162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47" y="1381127"/>
            <a:ext cx="3896211" cy="4960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789140-6C72-4284-B53C-52ED488A7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871532" y="1381127"/>
            <a:ext cx="6049968" cy="4963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/>
          <p:cNvSpPr txBox="1">
            <a:spLocks/>
          </p:cNvSpPr>
          <p:nvPr/>
        </p:nvSpPr>
        <p:spPr>
          <a:xfrm>
            <a:off x="0" y="1834748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7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1.</a:t>
            </a:r>
            <a:r>
              <a:rPr lang="en-US" sz="7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ru-RU" sz="72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Императивный</a:t>
            </a:r>
            <a:endParaRPr lang="uk-UA" sz="7200" b="1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0" y="430306"/>
            <a:ext cx="12192000" cy="90133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+mn-lt"/>
              </a:rPr>
              <a:t>JavaScript</a:t>
            </a:r>
            <a:r>
              <a:rPr lang="ru-RU" sz="5400" b="1" dirty="0">
                <a:latin typeface="+mn-lt"/>
              </a:rPr>
              <a:t> – язык программирования</a:t>
            </a:r>
            <a:endParaRPr lang="uk-UA" sz="5400" b="1" dirty="0">
              <a:latin typeface="+mn-lt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0" y="5141537"/>
            <a:ext cx="12192000" cy="68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000" b="1" dirty="0">
                <a:solidFill>
                  <a:srgbClr val="0070C0"/>
                </a:solidFill>
                <a:ea typeface="+mj-ea"/>
                <a:cs typeface="+mj-cs"/>
              </a:rPr>
              <a:t>3</a:t>
            </a:r>
            <a:r>
              <a:rPr lang="en-US" sz="4000" b="1" dirty="0">
                <a:solidFill>
                  <a:srgbClr val="0070C0"/>
                </a:solidFill>
                <a:ea typeface="+mj-ea"/>
                <a:cs typeface="+mj-cs"/>
              </a:rPr>
              <a:t>. </a:t>
            </a:r>
            <a:r>
              <a:rPr lang="ru-RU" sz="4000" b="1" dirty="0">
                <a:solidFill>
                  <a:srgbClr val="0070C0"/>
                </a:solidFill>
                <a:ea typeface="+mj-ea"/>
                <a:cs typeface="+mj-cs"/>
              </a:rPr>
              <a:t>Не типизированный</a:t>
            </a:r>
            <a:endParaRPr lang="uk-UA" sz="4000" b="1" dirty="0">
              <a:solidFill>
                <a:srgbClr val="0070C0"/>
              </a:solidFill>
              <a:ea typeface="+mj-ea"/>
              <a:cs typeface="+mj-cs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11148516" y="61611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0" y="3530365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4800" b="1" dirty="0">
                <a:solidFill>
                  <a:srgbClr val="00B050"/>
                </a:solidFill>
                <a:ea typeface="+mj-ea"/>
                <a:cs typeface="+mj-cs"/>
              </a:rPr>
              <a:t>2</a:t>
            </a:r>
            <a:r>
              <a:rPr lang="en-US" sz="4800" b="1" dirty="0">
                <a:solidFill>
                  <a:srgbClr val="00B050"/>
                </a:solidFill>
                <a:ea typeface="+mj-ea"/>
                <a:cs typeface="+mj-cs"/>
              </a:rPr>
              <a:t>. </a:t>
            </a:r>
            <a:r>
              <a:rPr lang="ru-RU" sz="4800" b="1" dirty="0">
                <a:solidFill>
                  <a:srgbClr val="00B050"/>
                </a:solidFill>
                <a:ea typeface="+mj-ea"/>
                <a:cs typeface="+mj-cs"/>
              </a:rPr>
              <a:t>Интерпретируемый</a:t>
            </a:r>
            <a:endParaRPr lang="uk-UA" sz="4800" b="1" dirty="0">
              <a:solidFill>
                <a:srgbClr val="00B050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305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1. </a:t>
            </a:r>
            <a:r>
              <a:rPr lang="ru-RU" sz="6600" b="1" dirty="0"/>
              <a:t>Переменные </a:t>
            </a:r>
            <a:br>
              <a:rPr lang="en-US" sz="6600" b="1" dirty="0"/>
            </a:br>
            <a:r>
              <a:rPr lang="ru-RU" sz="6600" b="1" dirty="0"/>
              <a:t>и типы данных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45811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13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34523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Переменные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24800" y="1356816"/>
            <a:ext cx="3835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Переменные объявляются при помощи ключевых слов </a:t>
            </a:r>
            <a:r>
              <a:rPr lang="it-IT" sz="2000" b="1" dirty="0"/>
              <a:t>var</a:t>
            </a:r>
            <a:r>
              <a:rPr lang="it-IT" sz="2000" dirty="0"/>
              <a:t>, </a:t>
            </a:r>
            <a:r>
              <a:rPr lang="it-IT" sz="2000" b="1" dirty="0"/>
              <a:t>let</a:t>
            </a:r>
            <a:r>
              <a:rPr lang="it-IT" sz="2000" dirty="0"/>
              <a:t> </a:t>
            </a:r>
            <a:r>
              <a:rPr lang="ru-RU" sz="2000" dirty="0"/>
              <a:t>и </a:t>
            </a:r>
            <a:r>
              <a:rPr lang="it-IT" sz="2000" b="1" dirty="0"/>
              <a:t>const</a:t>
            </a:r>
            <a:r>
              <a:rPr lang="ru-RU" sz="2000" dirty="0"/>
              <a:t>.  Первые два способа отличаются областью видимости переменной которая создаётся. Третий создаёт переменную у которой нельзя заменить значения после инициализации.</a:t>
            </a:r>
            <a:r>
              <a:rPr lang="en-US" sz="2000" dirty="0"/>
              <a:t> </a:t>
            </a:r>
            <a:r>
              <a:rPr lang="ru-RU" sz="2000" dirty="0"/>
              <a:t>Переменные обвяленные через </a:t>
            </a:r>
            <a:r>
              <a:rPr lang="en-US" sz="2000" dirty="0"/>
              <a:t>var </a:t>
            </a:r>
            <a:r>
              <a:rPr lang="ru-RU" sz="2000" dirty="0"/>
              <a:t>добавляются в качестве свойств к глобальному объекту </a:t>
            </a:r>
            <a:r>
              <a:rPr lang="en-US" sz="2000" b="1" dirty="0"/>
              <a:t>window/</a:t>
            </a:r>
            <a:r>
              <a:rPr lang="en-US" sz="2000" b="1" dirty="0" err="1"/>
              <a:t>globalThis</a:t>
            </a:r>
            <a:r>
              <a:rPr lang="en-US" sz="2000" dirty="0"/>
              <a:t> </a:t>
            </a:r>
            <a:r>
              <a:rPr lang="ru-RU" sz="2000" dirty="0"/>
              <a:t>и могут «затереть» существующие служебные свойства.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21060"/>
          <a:stretch/>
        </p:blipFill>
        <p:spPr>
          <a:xfrm>
            <a:off x="0" y="1387398"/>
            <a:ext cx="7537176" cy="41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0" y="6073961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https://learn.javascript.ru/variables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5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7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baseline="3000" dirty="0"/>
              <a:t>Тип</a:t>
            </a:r>
            <a:r>
              <a:rPr lang="ru-RU" sz="6000" b="1" baseline="3000" dirty="0"/>
              <a:t>ы данных в </a:t>
            </a:r>
            <a:r>
              <a:rPr lang="en-US" sz="6000" b="1" baseline="3000" dirty="0"/>
              <a:t>JavaScript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402720" y="1046690"/>
            <a:ext cx="42938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Переменные могут хранить значение одного из поддерживаемых типов данных. В ходе выполнения кода может меняться как содержимое переменной так и его тип.</a:t>
            </a:r>
          </a:p>
          <a:p>
            <a:r>
              <a:rPr lang="ru-RU" sz="2400" b="1" dirty="0"/>
              <a:t>Тип влияет на то какие операции могут быть выполнены с переменной</a:t>
            </a:r>
            <a:r>
              <a:rPr lang="ru-RU" sz="2400" dirty="0"/>
              <a:t>. Тип переменной можно получить при помощи оператора/функции </a:t>
            </a:r>
            <a:r>
              <a:rPr lang="en-US" sz="2400" b="1" dirty="0" err="1"/>
              <a:t>typeof</a:t>
            </a:r>
            <a:r>
              <a:rPr lang="en-US" sz="2400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18462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https://learn.javascript.ru/types-intro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324"/>
            <a:ext cx="6882488" cy="478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3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70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Преобразование типов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862355" y="2015482"/>
            <a:ext cx="9171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Несмотря на наличие механизма автоматического приведения типов может возникать ситуации требующие принудительного преобразования типов (чаще всего </a:t>
            </a:r>
            <a:r>
              <a:rPr lang="en-US" sz="2800" b="1" dirty="0"/>
              <a:t>string</a:t>
            </a:r>
            <a:r>
              <a:rPr lang="en-US" sz="2800" dirty="0"/>
              <a:t> </a:t>
            </a:r>
            <a:r>
              <a:rPr lang="ru-RU" sz="2800" dirty="0"/>
              <a:t>к</a:t>
            </a:r>
            <a:r>
              <a:rPr lang="en-US" sz="2800" dirty="0"/>
              <a:t> </a:t>
            </a:r>
            <a:r>
              <a:rPr lang="en-US" sz="2800" b="1" dirty="0"/>
              <a:t>number</a:t>
            </a:r>
            <a:r>
              <a:rPr lang="ru-RU" sz="2800" dirty="0"/>
              <a:t>), для этого есть ряд возможностей. В первую очередь при помощи соответствующих функций-конструкторов </a:t>
            </a:r>
            <a:r>
              <a:rPr lang="en-US" sz="2800" b="1" dirty="0"/>
              <a:t>Number()</a:t>
            </a:r>
            <a:r>
              <a:rPr lang="en-US" sz="2800" dirty="0"/>
              <a:t>, </a:t>
            </a:r>
            <a:r>
              <a:rPr lang="en-US" sz="2800" b="1" dirty="0"/>
              <a:t>String()</a:t>
            </a:r>
            <a:r>
              <a:rPr lang="en-US" sz="2800" dirty="0"/>
              <a:t>, </a:t>
            </a:r>
            <a:r>
              <a:rPr lang="en-US" sz="2800" b="1" dirty="0"/>
              <a:t>Boolean()</a:t>
            </a:r>
            <a:r>
              <a:rPr lang="en-US" sz="2800" dirty="0"/>
              <a:t>, </a:t>
            </a:r>
            <a:r>
              <a:rPr lang="en-US" sz="2800" b="1" dirty="0" err="1"/>
              <a:t>BigInt</a:t>
            </a:r>
            <a:r>
              <a:rPr lang="en-US" sz="2800" b="1" dirty="0"/>
              <a:t>()</a:t>
            </a:r>
            <a:r>
              <a:rPr lang="ru-RU" sz="2800" dirty="0"/>
              <a:t>, </a:t>
            </a:r>
            <a:r>
              <a:rPr lang="en-US" sz="2800" b="1" dirty="0"/>
              <a:t>Symbol()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endParaRPr lang="uk-UA" sz="24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615968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solidFill>
                  <a:srgbClr val="0070C0"/>
                </a:solidFill>
              </a:rPr>
              <a:t>https://learn.javascript.ru/types-conversion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85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2</a:t>
            </a:r>
            <a:r>
              <a:rPr lang="en-US" sz="6000" b="1" dirty="0"/>
              <a:t>. </a:t>
            </a:r>
            <a:r>
              <a:rPr lang="ru-RU" sz="6000" b="1" dirty="0"/>
              <a:t>Математические </a:t>
            </a:r>
            <a:br>
              <a:rPr lang="en-US" sz="6000" b="1" dirty="0"/>
            </a:br>
            <a:r>
              <a:rPr lang="ru-RU" sz="6000" b="1" dirty="0"/>
              <a:t>функции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43103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94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baseline="3000" dirty="0"/>
              <a:t>Объект </a:t>
            </a:r>
            <a:r>
              <a:rPr lang="en-US" sz="6000" b="1" baseline="3000" dirty="0"/>
              <a:t>Math</a:t>
            </a:r>
            <a:endParaRPr lang="uk-UA" sz="6000" b="1" baseline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7200900" y="1410510"/>
            <a:ext cx="44859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/>
              <a:t>Math</a:t>
            </a:r>
            <a:r>
              <a:rPr lang="ru-RU" sz="3200" dirty="0"/>
              <a:t> - это встроенный объект с полями и методами для реализации математических постоянных и функций</a:t>
            </a:r>
            <a:r>
              <a:rPr lang="en-US" sz="3200" dirty="0"/>
              <a:t> (</a:t>
            </a:r>
            <a:r>
              <a:rPr lang="ru-RU" sz="3200" i="1" dirty="0"/>
              <a:t>в частности функции округления чисел</a:t>
            </a:r>
            <a:r>
              <a:rPr lang="ru-RU" sz="3200" dirty="0"/>
              <a:t>).</a:t>
            </a:r>
            <a:endParaRPr lang="uk-UA" sz="3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865608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Подробнее: </a:t>
            </a:r>
            <a:r>
              <a:rPr lang="en-US" sz="3200" b="1" dirty="0">
                <a:hlinkClick r:id="rId2"/>
              </a:rPr>
              <a:t>https://javascript.ru/math</a:t>
            </a:r>
            <a:endParaRPr lang="ru-RU" sz="32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23"/>
            <a:ext cx="6623718" cy="2781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39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3</a:t>
            </a:r>
            <a:r>
              <a:rPr lang="en-US" sz="6000" b="1" dirty="0"/>
              <a:t>. </a:t>
            </a:r>
            <a:r>
              <a:rPr lang="ru-RU" sz="6000" b="1" dirty="0"/>
              <a:t>Округление чисел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05671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144"/>
            <a:ext cx="10560496" cy="690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Заголовок 4"/>
          <p:cNvSpPr txBox="1">
            <a:spLocks/>
          </p:cNvSpPr>
          <p:nvPr/>
        </p:nvSpPr>
        <p:spPr>
          <a:xfrm>
            <a:off x="7620000" y="188640"/>
            <a:ext cx="4110254" cy="649560"/>
          </a:xfrm>
          <a:prstGeom prst="rect">
            <a:avLst/>
          </a:prstGeom>
          <a:solidFill>
            <a:schemeClr val="bg1"/>
          </a:solidFill>
          <a:ln w="19050">
            <a:noFill/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latin typeface="+mn-lt"/>
              </a:rPr>
              <a:t>Округление чисел в </a:t>
            </a:r>
            <a:r>
              <a:rPr lang="en-US" sz="2800" b="1" dirty="0">
                <a:latin typeface="+mn-lt"/>
              </a:rPr>
              <a:t>JS</a:t>
            </a:r>
            <a:endParaRPr lang="ru-RU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531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b="1" dirty="0"/>
              <a:t>Первым делом</a:t>
            </a:r>
            <a:endParaRPr lang="uk-UA" sz="8800" b="1" dirty="0"/>
          </a:p>
        </p:txBody>
      </p:sp>
    </p:spTree>
    <p:extLst>
      <p:ext uri="{BB962C8B-B14F-4D97-AF65-F5344CB8AC3E}">
        <p14:creationId xmlns:p14="http://schemas.microsoft.com/office/powerpoint/2010/main" val="99271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4</a:t>
            </a:r>
            <a:r>
              <a:rPr lang="en-US" sz="6000" b="1" dirty="0"/>
              <a:t>. </a:t>
            </a:r>
            <a:r>
              <a:rPr lang="ru-RU" sz="6000" b="1" dirty="0"/>
              <a:t>Полезные методы </a:t>
            </a:r>
            <a:br>
              <a:rPr lang="en-US" sz="6000" b="1" dirty="0"/>
            </a:br>
            <a:r>
              <a:rPr lang="ru-RU" sz="6000" b="1" dirty="0"/>
              <a:t>и свойства</a:t>
            </a:r>
            <a:r>
              <a:rPr lang="en-US" sz="6000" b="1" dirty="0"/>
              <a:t> </a:t>
            </a:r>
            <a:r>
              <a:rPr lang="ru-RU" sz="6000" b="1" dirty="0"/>
              <a:t>объекта </a:t>
            </a:r>
            <a:r>
              <a:rPr lang="en-US" sz="6000" b="1" dirty="0"/>
              <a:t>Number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26068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21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94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Методы объекта </a:t>
            </a:r>
            <a:r>
              <a:rPr lang="it-IT" sz="3600" b="1" dirty="0">
                <a:solidFill>
                  <a:srgbClr val="0070C0"/>
                </a:solidFill>
              </a:rPr>
              <a:t>Number</a:t>
            </a:r>
            <a:r>
              <a:rPr lang="it-IT" sz="3600" b="1" dirty="0"/>
              <a:t> </a:t>
            </a:r>
            <a:r>
              <a:rPr lang="ru-RU" sz="3600" b="1" dirty="0"/>
              <a:t>и переменных типа </a:t>
            </a:r>
            <a:r>
              <a:rPr lang="it-IT" sz="3600" b="1" dirty="0">
                <a:solidFill>
                  <a:srgbClr val="00B050"/>
                </a:solidFill>
              </a:rPr>
              <a:t>number</a:t>
            </a:r>
            <a:endParaRPr lang="uk-UA" sz="3600" b="1" baseline="3000" dirty="0">
              <a:solidFill>
                <a:srgbClr val="00B05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1" y="583661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Подробнее: </a:t>
            </a:r>
            <a:r>
              <a:rPr lang="en-US" b="1" dirty="0">
                <a:hlinkClick r:id="rId2"/>
              </a:rPr>
              <a:t>https://developer.mozilla.org/ru/docs/Web/JavaScript/Reference/Global_Objects/Number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14312"/>
          <a:stretch/>
        </p:blipFill>
        <p:spPr>
          <a:xfrm>
            <a:off x="2557808" y="1467704"/>
            <a:ext cx="7076382" cy="35016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64818" y="4723684"/>
            <a:ext cx="662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…</a:t>
            </a:r>
            <a:endParaRPr lang="uk-UA" sz="5400" dirty="0"/>
          </a:p>
        </p:txBody>
      </p:sp>
    </p:spTree>
    <p:extLst>
      <p:ext uri="{BB962C8B-B14F-4D97-AF65-F5344CB8AC3E}">
        <p14:creationId xmlns:p14="http://schemas.microsoft.com/office/powerpoint/2010/main" val="2941254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82" y="1196752"/>
            <a:ext cx="7920880" cy="4455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351584" y="6093296"/>
            <a:ext cx="761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https://ru.wikipedia.org/wiki/IEEE_754-2008</a:t>
            </a:r>
            <a:endParaRPr lang="ru-RU" sz="2400" b="1" dirty="0"/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0" y="174064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>
                <a:latin typeface="+mn-lt"/>
              </a:rPr>
              <a:t>Сравнение числе с учётом погрешности</a:t>
            </a:r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6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IEEE 754 </a:t>
            </a:r>
            <a:r>
              <a:rPr lang="en-US" sz="8000" dirty="0"/>
              <a:t>/ </a:t>
            </a:r>
            <a:r>
              <a:rPr lang="en-US" sz="8000" b="1" dirty="0">
                <a:solidFill>
                  <a:schemeClr val="accent4"/>
                </a:solidFill>
              </a:rPr>
              <a:t>float</a:t>
            </a:r>
            <a:endParaRPr lang="uk-UA" sz="8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23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38968" y="620594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tx1"/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94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Стандарт хранения вещественных чисел </a:t>
            </a:r>
            <a:r>
              <a:rPr lang="en-US" sz="3600" b="1" dirty="0"/>
              <a:t>IEEE 754 </a:t>
            </a:r>
            <a:endParaRPr lang="uk-UA" sz="3600" b="1" baseline="3000" dirty="0">
              <a:solidFill>
                <a:srgbClr val="00B050"/>
              </a:solidFill>
            </a:endParaRPr>
          </a:p>
        </p:txBody>
      </p:sp>
      <p:pic>
        <p:nvPicPr>
          <p:cNvPr id="1026" name="Picture 2" descr="IEEE Standard 754 Floating Point Numbers - GeeksforGee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22"/>
          <a:stretch/>
        </p:blipFill>
        <p:spPr bwMode="auto">
          <a:xfrm>
            <a:off x="-1" y="1436687"/>
            <a:ext cx="12192000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51584" y="6093296"/>
            <a:ext cx="761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https://ru.wikipedia.org/wiki/IEEE_754-2008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18027" y="3790052"/>
                <a:ext cx="6955943" cy="11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4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(1+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p>
                          </m:sSup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−1023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027" y="3790052"/>
                <a:ext cx="6955943" cy="1148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148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3391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5</a:t>
            </a:r>
            <a:r>
              <a:rPr lang="en-US" sz="6000" b="1" dirty="0"/>
              <a:t>. </a:t>
            </a:r>
            <a:r>
              <a:rPr lang="ru-RU" sz="6000" b="1" dirty="0"/>
              <a:t>Двоичная система </a:t>
            </a:r>
          </a:p>
          <a:p>
            <a:pPr algn="ctr"/>
            <a:r>
              <a:rPr lang="ru-RU" sz="6000" b="1" dirty="0"/>
              <a:t>счисления </a:t>
            </a:r>
            <a:r>
              <a:rPr lang="ru-RU" sz="6000" b="1" dirty="0">
                <a:solidFill>
                  <a:srgbClr val="FFFF00"/>
                </a:solidFill>
              </a:rPr>
              <a:t>0</a:t>
            </a:r>
            <a:r>
              <a:rPr lang="ru-RU" sz="6000" b="1" dirty="0"/>
              <a:t>/</a:t>
            </a:r>
            <a:r>
              <a:rPr lang="ru-RU" sz="6000" b="1" dirty="0">
                <a:solidFill>
                  <a:srgbClr val="FFC000"/>
                </a:solidFill>
              </a:rPr>
              <a:t>1</a:t>
            </a:r>
            <a:endParaRPr lang="uk-UA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503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5402" y="241484"/>
            <a:ext cx="8836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Двоичная система счисления</a:t>
            </a:r>
          </a:p>
        </p:txBody>
      </p:sp>
      <p:sp>
        <p:nvSpPr>
          <p:cNvPr id="9" name="Номер слайда 36"/>
          <p:cNvSpPr txBox="1">
            <a:spLocks/>
          </p:cNvSpPr>
          <p:nvPr/>
        </p:nvSpPr>
        <p:spPr>
          <a:xfrm>
            <a:off x="11136560" y="620695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9285" y="4073004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Разрядность системы счисления зависит от количества цифр используемых для формирования чисел, в остальном отличий от привычной нам десятичной системы нет.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метод </a:t>
            </a:r>
            <a:r>
              <a:rPr lang="en-US" sz="2400" b="1" dirty="0"/>
              <a:t>.</a:t>
            </a:r>
            <a:r>
              <a:rPr lang="en-US" sz="2400" b="1" dirty="0" err="1"/>
              <a:t>toString</a:t>
            </a:r>
            <a:r>
              <a:rPr lang="en-US" sz="2400" b="1" dirty="0"/>
              <a:t>(N) </a:t>
            </a:r>
            <a:r>
              <a:rPr lang="ru-RU" sz="2400" dirty="0"/>
              <a:t>позволяет вывести число в нужной системе счисления (разрядной которой задаётся параметром </a:t>
            </a:r>
            <a:r>
              <a:rPr lang="en-US" sz="2400" b="1" dirty="0"/>
              <a:t>N</a:t>
            </a:r>
            <a:r>
              <a:rPr lang="ru-RU" sz="2400" dirty="0"/>
              <a:t>)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F3EE4E-CB46-4D6D-8BA8-E65163727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1"/>
          <a:stretch/>
        </p:blipFill>
        <p:spPr>
          <a:xfrm>
            <a:off x="0" y="-9417"/>
            <a:ext cx="3355402" cy="6867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D8CF69-A4E8-49C3-8E86-D2EFE573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54" y="1002296"/>
            <a:ext cx="5212695" cy="28587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9231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3391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6</a:t>
            </a:r>
            <a:r>
              <a:rPr lang="en-US" sz="6600" b="1" dirty="0"/>
              <a:t>. </a:t>
            </a:r>
            <a:r>
              <a:rPr lang="ru-RU" sz="6600" b="1" dirty="0"/>
              <a:t>Битовые операции</a:t>
            </a:r>
            <a:endParaRPr lang="uk-UA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5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9840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640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Битовые операции</a:t>
            </a:r>
          </a:p>
        </p:txBody>
      </p:sp>
      <p:pic>
        <p:nvPicPr>
          <p:cNvPr id="1026" name="Picture 2" descr="https://hsto.org/storage2/9af/1de/e09/9af1dee09d4d36ff0b15bdb4aae19e3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7" y="1744424"/>
            <a:ext cx="4778359" cy="18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8047" y="4103367"/>
            <a:ext cx="4778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Битовые операторы выполняют операции над битами числа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063292" y="6063680"/>
            <a:ext cx="5913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hlinkClick r:id="rId3"/>
              </a:rPr>
              <a:t>https://learn.javascript.ru/bitwise-operators</a:t>
            </a:r>
            <a:endParaRPr lang="ru-RU" sz="24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809A9B-94E6-4170-AB97-C175B1658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884674"/>
            <a:ext cx="5832648" cy="3088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303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3391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7</a:t>
            </a:r>
            <a:r>
              <a:rPr lang="en-US" sz="6000" b="1" dirty="0"/>
              <a:t>. </a:t>
            </a:r>
            <a:r>
              <a:rPr lang="ru-RU" sz="6000" b="1" dirty="0"/>
              <a:t>Симметричное</a:t>
            </a:r>
            <a:br>
              <a:rPr lang="ru-RU" sz="6000" b="1" dirty="0"/>
            </a:br>
            <a:r>
              <a:rPr lang="ru-RU" sz="6000" b="1" dirty="0"/>
              <a:t> шифрование</a:t>
            </a:r>
            <a:endParaRPr lang="uk-UA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49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7200" b="1" dirty="0">
                <a:solidFill>
                  <a:srgbClr val="00B050"/>
                </a:solidFill>
              </a:rPr>
              <a:t>js12</a:t>
            </a:r>
            <a:r>
              <a:rPr lang="en-US" sz="7200" b="1" dirty="0">
                <a:solidFill>
                  <a:srgbClr val="002060"/>
                </a:solidFill>
              </a:rPr>
              <a:t>.</a:t>
            </a:r>
            <a:r>
              <a:rPr lang="en-US" sz="7200" b="1" dirty="0">
                <a:solidFill>
                  <a:srgbClr val="0070C0"/>
                </a:solidFill>
              </a:rPr>
              <a:t>site</a:t>
            </a:r>
            <a:endParaRPr lang="ru-RU" sz="72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/>
              <a:t>Наша группа</a:t>
            </a:r>
            <a:r>
              <a:rPr lang="en-US" sz="7200" b="1" dirty="0"/>
              <a:t>:</a:t>
            </a:r>
            <a:r>
              <a:rPr lang="ru-RU" sz="7200" b="1" dirty="0"/>
              <a:t> </a:t>
            </a:r>
            <a:r>
              <a:rPr lang="en-US" sz="7200" b="1" dirty="0">
                <a:solidFill>
                  <a:srgbClr val="00B050"/>
                </a:solidFill>
              </a:rPr>
              <a:t>JS12</a:t>
            </a:r>
            <a:endParaRPr lang="ru-RU" sz="7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76235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23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Симметричное шифрование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24736" y="2133659"/>
            <a:ext cx="41564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Симметричное шифрование – использует один и тот же ключ для шифровки и расшифровки данных.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610337" y="5992149"/>
            <a:ext cx="7229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hlinkClick r:id="rId2"/>
              </a:rPr>
              <a:t>https://ru.wikipedia.org/wiki/Симметричные_криптосистемы</a:t>
            </a:r>
            <a:endParaRPr lang="ru-RU" sz="20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5B3EAE-58FA-45E7-9C13-077960CB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52" y="1168811"/>
            <a:ext cx="5673187" cy="4520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824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3391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8. Ассиметричное </a:t>
            </a:r>
            <a:br>
              <a:rPr lang="ru-RU" sz="6000" b="1" dirty="0"/>
            </a:br>
            <a:r>
              <a:rPr lang="ru-RU" sz="6000" b="1" dirty="0"/>
              <a:t>шифрование</a:t>
            </a:r>
            <a:endParaRPr lang="uk-UA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34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Ассиметричное шифрование </a:t>
            </a:r>
          </a:p>
          <a:p>
            <a:pPr algn="ctr"/>
            <a:r>
              <a:rPr lang="ru-RU" sz="3200" b="1" dirty="0"/>
              <a:t>(алгоритм </a:t>
            </a:r>
            <a:r>
              <a:rPr lang="en-US" sz="3200" b="1" dirty="0"/>
              <a:t>RSA</a:t>
            </a:r>
            <a:r>
              <a:rPr lang="ru-RU" sz="3200" b="1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9095" y="4928675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Ассиметричное шифрование – использует разные ключи (открытый и закрытый) для шифрования и расшифровки данных.</a:t>
            </a:r>
          </a:p>
        </p:txBody>
      </p:sp>
      <p:pic>
        <p:nvPicPr>
          <p:cNvPr id="2052" name="Picture 4" descr="https://cdn-images-1.medium.com/max/800/1*yNPjtfBw0UIXXiSBo6CfD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772817"/>
            <a:ext cx="7620000" cy="28194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417167" y="5909210"/>
            <a:ext cx="7632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hlinkClick r:id="rId3"/>
              </a:rPr>
              <a:t>https://ru.wikipedia.org/wiki/Криптосистема_с_открытым_ключом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64032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064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Ассиметричное шифрование (алгоритм </a:t>
            </a:r>
            <a:r>
              <a:rPr lang="en-US" sz="3200" b="1" dirty="0"/>
              <a:t>RSA</a:t>
            </a:r>
            <a:r>
              <a:rPr lang="ru-RU" sz="3200" b="1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03515" y="5949280"/>
            <a:ext cx="738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Ассиметричное шифрование – использует разные ключи (открытый и закрытый) для шифрования и расшифровки данных.</a:t>
            </a:r>
          </a:p>
        </p:txBody>
      </p:sp>
      <p:pic>
        <p:nvPicPr>
          <p:cNvPr id="2050" name="Picture 2" descr="Результат пошуку зображень за запитом &quot;RS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15" y="1052736"/>
            <a:ext cx="7384967" cy="465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537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83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Алгоритм </a:t>
            </a:r>
            <a:r>
              <a:rPr lang="en-US" sz="3200" b="1" dirty="0"/>
              <a:t>RSA</a:t>
            </a:r>
            <a:r>
              <a:rPr lang="ru-RU" sz="3200" b="1" dirty="0"/>
              <a:t> / Генерация ключей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1624" y="2060848"/>
            <a:ext cx="7272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Выбираем два простых числа </a:t>
            </a:r>
            <a:r>
              <a:rPr lang="en-US" sz="2400" b="1" dirty="0"/>
              <a:t>P</a:t>
            </a:r>
            <a:r>
              <a:rPr lang="ru-RU" sz="2400" dirty="0"/>
              <a:t> и </a:t>
            </a:r>
            <a:r>
              <a:rPr lang="en-US" sz="2400" b="1" dirty="0"/>
              <a:t>Q</a:t>
            </a:r>
            <a:r>
              <a:rPr lang="en-US" sz="2400" dirty="0"/>
              <a:t>;</a:t>
            </a:r>
          </a:p>
          <a:p>
            <a:pPr marL="342900" indent="-342900">
              <a:buAutoNum type="arabicPeriod"/>
            </a:pPr>
            <a:r>
              <a:rPr lang="ru-RU" sz="2400" dirty="0"/>
              <a:t>Находим </a:t>
            </a:r>
            <a:r>
              <a:rPr lang="en-US" sz="2400" b="1" dirty="0"/>
              <a:t>N = P * Q</a:t>
            </a:r>
            <a:r>
              <a:rPr lang="en-US" sz="2400" dirty="0"/>
              <a:t>;</a:t>
            </a:r>
          </a:p>
          <a:p>
            <a:pPr marL="342900" indent="-342900">
              <a:buAutoNum type="arabicPeriod"/>
            </a:pPr>
            <a:r>
              <a:rPr lang="ru-RU" sz="2400" dirty="0"/>
              <a:t>Находим </a:t>
            </a:r>
            <a:r>
              <a:rPr lang="en-US" sz="2400" b="1" dirty="0"/>
              <a:t>F = (Q – 1) * (P – 1)</a:t>
            </a:r>
            <a:r>
              <a:rPr lang="en-US" sz="2400" dirty="0"/>
              <a:t>;</a:t>
            </a:r>
          </a:p>
          <a:p>
            <a:pPr marL="342900" indent="-342900">
              <a:buAutoNum type="arabicPeriod"/>
            </a:pPr>
            <a:r>
              <a:rPr lang="ru-RU" sz="2400" dirty="0"/>
              <a:t>Подбираем число </a:t>
            </a:r>
            <a:r>
              <a:rPr lang="en-US" sz="2400" b="1" dirty="0"/>
              <a:t>E</a:t>
            </a:r>
            <a:r>
              <a:rPr lang="ru-RU" sz="2400" dirty="0"/>
              <a:t>, которое должно быть простым, быть меньшим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ru-RU" sz="2400" dirty="0"/>
              <a:t>и их максимальный общий делитель был 1;</a:t>
            </a:r>
          </a:p>
          <a:p>
            <a:pPr marL="342900" indent="-342900">
              <a:buAutoNum type="arabicPeriod"/>
            </a:pPr>
            <a:r>
              <a:rPr lang="ru-RU" sz="2400" dirty="0"/>
              <a:t>Выбираем число </a:t>
            </a:r>
            <a:r>
              <a:rPr lang="en-US" sz="2400" b="1" dirty="0"/>
              <a:t>D</a:t>
            </a:r>
            <a:r>
              <a:rPr lang="ru-RU" sz="2400" dirty="0"/>
              <a:t> удовлетворяющее </a:t>
            </a:r>
            <a:br>
              <a:rPr lang="en-US" sz="2400" dirty="0"/>
            </a:br>
            <a:r>
              <a:rPr lang="en-US" sz="2400" b="1" dirty="0"/>
              <a:t>D * E % F == 1</a:t>
            </a:r>
            <a:r>
              <a:rPr lang="en-US" sz="2400" dirty="0"/>
              <a:t>;</a:t>
            </a:r>
          </a:p>
          <a:p>
            <a:pPr marL="342900" indent="-342900">
              <a:buAutoNum type="arabicPeriod"/>
            </a:pPr>
            <a:r>
              <a:rPr lang="ru-RU" sz="2400" dirty="0"/>
              <a:t>Теперь у нас есть пара ключей </a:t>
            </a:r>
            <a:r>
              <a:rPr lang="en-US" sz="2400" b="1" dirty="0"/>
              <a:t>(E, N)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(D, N)</a:t>
            </a:r>
            <a:r>
              <a:rPr lang="en-US" sz="2400" dirty="0"/>
              <a:t>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00045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9</a:t>
            </a:r>
            <a:r>
              <a:rPr lang="en-US" sz="6000" b="1" dirty="0"/>
              <a:t>. </a:t>
            </a:r>
            <a:r>
              <a:rPr lang="ru-RU" sz="6000" b="1" dirty="0"/>
              <a:t>Тип </a:t>
            </a:r>
            <a:r>
              <a:rPr lang="en-US" sz="6000" b="1" dirty="0" err="1"/>
              <a:t>boolean</a:t>
            </a:r>
            <a:endParaRPr lang="ru-RU" sz="6000" b="1" dirty="0"/>
          </a:p>
          <a:p>
            <a:pPr algn="ctr"/>
            <a:r>
              <a:rPr lang="ru-RU" sz="6000" b="1" dirty="0"/>
              <a:t>и условные операторы 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3408140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95590" y="6227480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186148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Тип </a:t>
            </a:r>
            <a:r>
              <a:rPr lang="en-US" sz="4000" b="1" dirty="0">
                <a:latin typeface="+mn-lt"/>
              </a:rPr>
              <a:t>Boolean</a:t>
            </a:r>
            <a:endParaRPr lang="ru-RU" sz="40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1134" y="4583752"/>
            <a:ext cx="54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/>
              <a:t>Переменная типа </a:t>
            </a:r>
            <a:r>
              <a:rPr lang="en-US" sz="2400" b="1" dirty="0" err="1"/>
              <a:t>boolean</a:t>
            </a:r>
            <a:r>
              <a:rPr lang="en-US" sz="2400" dirty="0"/>
              <a:t> </a:t>
            </a:r>
            <a:r>
              <a:rPr lang="ru-RU" sz="2400" dirty="0"/>
              <a:t>содержит одно из двух возможных значений: истина (</a:t>
            </a:r>
            <a:r>
              <a:rPr lang="en-US" sz="2400" b="1" dirty="0"/>
              <a:t>true</a:t>
            </a:r>
            <a:r>
              <a:rPr lang="ru-RU" sz="2400" dirty="0"/>
              <a:t>) или ложь (</a:t>
            </a:r>
            <a:r>
              <a:rPr lang="en-US" sz="2400" b="1" dirty="0"/>
              <a:t>false</a:t>
            </a:r>
            <a:r>
              <a:rPr lang="ru-RU" sz="2400" dirty="0"/>
              <a:t>)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228"/>
            <a:ext cx="7596554" cy="313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505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26764" y="614882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7258202" y="1004541"/>
            <a:ext cx="4933798" cy="1143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+mn-lt"/>
              </a:rPr>
              <a:t>Откуда берётся </a:t>
            </a:r>
            <a:r>
              <a:rPr lang="en-US" sz="3200" b="1" dirty="0" err="1">
                <a:solidFill>
                  <a:srgbClr val="0070C0"/>
                </a:solidFill>
                <a:latin typeface="+mn-lt"/>
              </a:rPr>
              <a:t>boolean</a:t>
            </a:r>
            <a:r>
              <a:rPr lang="en-US" sz="3200" b="1" dirty="0">
                <a:latin typeface="+mn-lt"/>
              </a:rPr>
              <a:t>?</a:t>
            </a:r>
            <a:endParaRPr lang="ru-RU" sz="32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0748" y="2614409"/>
            <a:ext cx="41000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Из преобразования типов</a:t>
            </a:r>
            <a:r>
              <a:rPr lang="en-US" sz="2800" dirty="0"/>
              <a:t>, </a:t>
            </a:r>
            <a:r>
              <a:rPr lang="ru-RU" sz="2800" dirty="0"/>
              <a:t>явного</a:t>
            </a:r>
            <a:r>
              <a:rPr lang="en-US" sz="2800" dirty="0"/>
              <a:t> (</a:t>
            </a:r>
            <a:r>
              <a:rPr lang="ru-RU" sz="2800" dirty="0"/>
              <a:t>при помощи </a:t>
            </a:r>
            <a:r>
              <a:rPr lang="en-US" sz="2800" b="1" dirty="0">
                <a:solidFill>
                  <a:srgbClr val="00B050"/>
                </a:solidFill>
              </a:rPr>
              <a:t>Boolean()</a:t>
            </a:r>
            <a:r>
              <a:rPr lang="ru-RU" sz="2800" b="1" dirty="0">
                <a:solidFill>
                  <a:srgbClr val="00B050"/>
                </a:solidFill>
              </a:rPr>
              <a:t> </a:t>
            </a:r>
            <a:r>
              <a:rPr lang="ru-RU" sz="2800" dirty="0"/>
              <a:t>или </a:t>
            </a:r>
            <a:r>
              <a:rPr lang="en-US" sz="2800" b="1" dirty="0">
                <a:solidFill>
                  <a:srgbClr val="00B050"/>
                </a:solidFill>
              </a:rPr>
              <a:t>!!</a:t>
            </a:r>
            <a:r>
              <a:rPr lang="en-US" sz="2800" dirty="0"/>
              <a:t>)</a:t>
            </a:r>
            <a:r>
              <a:rPr lang="ru-RU" sz="2800" dirty="0"/>
              <a:t> или неявного</a:t>
            </a:r>
            <a:r>
              <a:rPr lang="en-US" sz="2800" dirty="0"/>
              <a:t> (</a:t>
            </a:r>
            <a:r>
              <a:rPr lang="ru-RU" sz="2800" dirty="0"/>
              <a:t>в условных операторах, циклах…</a:t>
            </a:r>
            <a:r>
              <a:rPr lang="en-US" sz="2800" dirty="0"/>
              <a:t>)</a:t>
            </a:r>
            <a:r>
              <a:rPr lang="ru-RU" sz="28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58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9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82355" y="6114219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127043"/>
            <a:ext cx="12192000" cy="1051921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Откуда берётся </a:t>
            </a:r>
            <a:r>
              <a:rPr lang="en-US" sz="4000" b="1" dirty="0" err="1">
                <a:latin typeface="+mn-lt"/>
              </a:rPr>
              <a:t>boolean</a:t>
            </a:r>
            <a:r>
              <a:rPr lang="en-US" sz="4000" b="1" dirty="0">
                <a:latin typeface="+mn-lt"/>
              </a:rPr>
              <a:t>?</a:t>
            </a:r>
            <a:endParaRPr lang="ru-RU" sz="40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0684" y="1135254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Операторы сравнения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-22909" y="5991671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https://learn.javascript.ru/comparison</a:t>
            </a:r>
            <a:endParaRPr lang="ru-RU" sz="2400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194" y="3062307"/>
            <a:ext cx="5255611" cy="259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022614"/>
              </p:ext>
            </p:extLst>
          </p:nvPr>
        </p:nvGraphicFramePr>
        <p:xfrm>
          <a:off x="3098635" y="2055277"/>
          <a:ext cx="5994728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3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3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93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&lt;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&gt;=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&lt;=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==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!=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===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!==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08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95143" y="622068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157942"/>
            <a:ext cx="12192000" cy="747285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</a:rPr>
              <a:t>Логические операторы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421135"/>
              </p:ext>
            </p:extLst>
          </p:nvPr>
        </p:nvGraphicFramePr>
        <p:xfrm>
          <a:off x="4971989" y="1454432"/>
          <a:ext cx="2248023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&amp;&amp;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||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!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42471" y="801614"/>
            <a:ext cx="4707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Когда нужны «сложные» условия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19" y="2320033"/>
            <a:ext cx="5519454" cy="3526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-22909" y="614993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3"/>
              </a:rPr>
              <a:t>https://learn.javascript.ru/logical-ops</a:t>
            </a:r>
            <a:endParaRPr lang="ru-RU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4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4" y="3164375"/>
            <a:ext cx="3501091" cy="3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781210" y="1567912"/>
            <a:ext cx="47259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Общение при помощи мессенджера </a:t>
            </a:r>
            <a:r>
              <a:rPr lang="en-US" sz="3600" b="1" dirty="0">
                <a:solidFill>
                  <a:srgbClr val="00B050"/>
                </a:solidFill>
              </a:rPr>
              <a:t>Telegram</a:t>
            </a:r>
            <a:r>
              <a:rPr lang="ru-RU" sz="3600" dirty="0"/>
              <a:t>, а для обмена материалами и домашних заданий будем использовать </a:t>
            </a:r>
            <a:r>
              <a:rPr lang="en-US" sz="3600" b="1" dirty="0">
                <a:solidFill>
                  <a:srgbClr val="0070C0"/>
                </a:solidFill>
              </a:rPr>
              <a:t>GitHub</a:t>
            </a:r>
            <a:endParaRPr lang="ru-RU" sz="3600" dirty="0"/>
          </a:p>
        </p:txBody>
      </p:sp>
      <p:pic>
        <p:nvPicPr>
          <p:cNvPr id="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19" y="281716"/>
            <a:ext cx="2780022" cy="27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64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11291147" y="618742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991544" y="-29913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Логические операторы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2639616" y="1916833"/>
          <a:ext cx="2183904" cy="1815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3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&amp;&amp;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False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True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3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False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3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True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/>
        </p:nvGraphicFramePr>
        <p:xfrm>
          <a:off x="5159896" y="1916833"/>
          <a:ext cx="2183904" cy="1815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3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||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False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True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3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False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3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True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7656512" y="1916832"/>
          <a:ext cx="2183904" cy="121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3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!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False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True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325">
                <a:tc>
                  <a:txBody>
                    <a:bodyPr/>
                    <a:lstStyle/>
                    <a:p>
                      <a:pPr algn="ctr"/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408571" y="981482"/>
            <a:ext cx="3395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Таблицы истинности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2106" y="3931227"/>
            <a:ext cx="88734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Операторы логическое И (</a:t>
            </a:r>
            <a:r>
              <a:rPr lang="en-US" sz="2000" b="1" dirty="0"/>
              <a:t>&amp;&amp;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логическое ИЛИ (</a:t>
            </a:r>
            <a:r>
              <a:rPr lang="en-US" sz="2000" b="1" dirty="0"/>
              <a:t>||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работают по такой схеме: Приводят левый операнд к </a:t>
            </a:r>
            <a:r>
              <a:rPr lang="en-US" sz="2000" b="1" dirty="0" err="1"/>
              <a:t>boolean</a:t>
            </a:r>
            <a:r>
              <a:rPr lang="en-US" sz="2000" dirty="0"/>
              <a:t>. </a:t>
            </a:r>
            <a:r>
              <a:rPr lang="ru-RU" sz="2000" dirty="0"/>
              <a:t>Если по нему можно сделать выводы</a:t>
            </a:r>
            <a:r>
              <a:rPr lang="en-US" sz="2000" dirty="0"/>
              <a:t> (</a:t>
            </a:r>
            <a:r>
              <a:rPr lang="ru-RU" sz="2000" dirty="0"/>
              <a:t>будет выражение, в целом, верным или ложным</a:t>
            </a:r>
            <a:r>
              <a:rPr lang="en-US" sz="2000" dirty="0"/>
              <a:t>)</a:t>
            </a:r>
            <a:r>
              <a:rPr lang="ru-RU" sz="2000" dirty="0"/>
              <a:t>, то возвращают левый операнд (в том типе в котором он и был)</a:t>
            </a:r>
            <a:r>
              <a:rPr lang="en-US" sz="2000" dirty="0"/>
              <a:t>. </a:t>
            </a:r>
            <a:r>
              <a:rPr lang="ru-RU" sz="2000" dirty="0"/>
              <a:t>Если нет, то возвращают правый операнд (в том типе в котором он и был).</a:t>
            </a:r>
            <a:r>
              <a:rPr lang="en-US" sz="2000" dirty="0"/>
              <a:t> </a:t>
            </a:r>
            <a:r>
              <a:rPr lang="ru-RU" sz="2000" dirty="0"/>
              <a:t>Логические операторы </a:t>
            </a:r>
            <a:r>
              <a:rPr lang="en-US" sz="2000" b="1" dirty="0"/>
              <a:t>&amp;&amp;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b="1" dirty="0"/>
              <a:t>||</a:t>
            </a:r>
            <a:r>
              <a:rPr lang="en-US" sz="2000" dirty="0"/>
              <a:t> </a:t>
            </a:r>
            <a:r>
              <a:rPr lang="ru-RU" sz="2000" dirty="0"/>
              <a:t>могут не проверять правый операнд, если значение левого операнда уже достаточно для итогового результата выражения (</a:t>
            </a:r>
            <a:r>
              <a:rPr lang="ru-RU" sz="2000" i="1" dirty="0"/>
              <a:t>это важно если правый операнд - вызов функции).</a:t>
            </a:r>
            <a:r>
              <a:rPr lang="ru-RU" sz="2000" i="1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8774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10. </a:t>
            </a:r>
            <a:r>
              <a:rPr lang="ru-RU" sz="6000" b="1"/>
              <a:t>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0726" y="1772816"/>
            <a:ext cx="9577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Задача: </a:t>
            </a:r>
            <a:r>
              <a:rPr lang="ru-RU" sz="3200" dirty="0"/>
              <a:t>Тарифы банка за перевод средств с карты на карту: 1% за счёт личных средств и 4% в счёт кредитного лимита. Скрипт должен рассчитывать сумму комиссии за перевод (который хочет выполнить пользователь), и определять возможно ли выполнить перевод.</a:t>
            </a:r>
          </a:p>
        </p:txBody>
      </p:sp>
    </p:spTree>
    <p:extLst>
      <p:ext uri="{BB962C8B-B14F-4D97-AF65-F5344CB8AC3E}">
        <p14:creationId xmlns:p14="http://schemas.microsoft.com/office/powerpoint/2010/main" val="114308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/>
              <a:t>«Источник знаний»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666291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96765" y="2138908"/>
            <a:ext cx="6352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solidFill>
                  <a:srgbClr val="0070C0"/>
                </a:solidFill>
              </a:rPr>
              <a:t>Дэвид</a:t>
            </a:r>
            <a:r>
              <a:rPr lang="uk-UA" sz="4000" b="1" dirty="0">
                <a:solidFill>
                  <a:srgbClr val="0070C0"/>
                </a:solidFill>
              </a:rPr>
              <a:t> </a:t>
            </a:r>
            <a:r>
              <a:rPr lang="uk-UA" sz="4000" b="1" dirty="0" err="1">
                <a:solidFill>
                  <a:srgbClr val="0070C0"/>
                </a:solidFill>
              </a:rPr>
              <a:t>Флэнаган</a:t>
            </a:r>
            <a:br>
              <a:rPr lang="en-US" sz="4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  <a:p>
            <a:pPr fontAlgn="base"/>
            <a:r>
              <a:rPr lang="ru-RU" sz="4000" b="1" dirty="0" err="1">
                <a:solidFill>
                  <a:srgbClr val="00B050"/>
                </a:solidFill>
                <a:effectLst/>
                <a:latin typeface="Rozetka"/>
              </a:rPr>
              <a:t>JavaScript</a:t>
            </a:r>
            <a:r>
              <a:rPr lang="ru-RU" sz="4000" b="1" dirty="0">
                <a:solidFill>
                  <a:srgbClr val="00B050"/>
                </a:solidFill>
                <a:effectLst/>
                <a:latin typeface="Rozetka"/>
              </a:rPr>
              <a:t>: </a:t>
            </a:r>
            <a:r>
              <a:rPr lang="ru-RU" sz="4000" b="1" dirty="0">
                <a:effectLst/>
                <a:latin typeface="Rozetka"/>
              </a:rPr>
              <a:t>Полное руководство, 7-е издание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48F2D9-BF27-4B25-BF42-2C1064DB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759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75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К следующему занятию будет полезно почитать о…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07669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1664" y="1770611"/>
            <a:ext cx="108127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3200" dirty="0"/>
              <a:t>Коллекции в </a:t>
            </a:r>
            <a:r>
              <a:rPr lang="en-US" sz="3200" dirty="0"/>
              <a:t>JavaScript: </a:t>
            </a:r>
            <a:r>
              <a:rPr lang="ru-RU" sz="3200" i="1" dirty="0"/>
              <a:t>Массивы</a:t>
            </a:r>
            <a:r>
              <a:rPr lang="ru-RU" sz="3200" dirty="0"/>
              <a:t> (</a:t>
            </a:r>
            <a:r>
              <a:rPr lang="en-US" sz="3200" b="1" dirty="0"/>
              <a:t>Array</a:t>
            </a:r>
            <a:r>
              <a:rPr lang="ru-RU" sz="3200" dirty="0"/>
              <a:t>)</a:t>
            </a:r>
            <a:r>
              <a:rPr lang="en-US" sz="3200" dirty="0"/>
              <a:t>, </a:t>
            </a:r>
            <a:r>
              <a:rPr lang="ru-RU" sz="3200" i="1" dirty="0"/>
              <a:t>Ассоциативные массивы</a:t>
            </a:r>
            <a:r>
              <a:rPr lang="ru-RU" sz="3200" dirty="0"/>
              <a:t> (</a:t>
            </a:r>
            <a:r>
              <a:rPr lang="en-US" sz="3200" b="1" dirty="0"/>
              <a:t>Object</a:t>
            </a:r>
            <a:r>
              <a:rPr lang="en-US" sz="3200" dirty="0"/>
              <a:t>, </a:t>
            </a:r>
            <a:r>
              <a:rPr lang="en-US" sz="3200" b="1" dirty="0"/>
              <a:t>Map</a:t>
            </a:r>
            <a:r>
              <a:rPr lang="ru-RU" sz="3200" dirty="0"/>
              <a:t>)</a:t>
            </a:r>
            <a:r>
              <a:rPr lang="en-US" sz="3200" dirty="0"/>
              <a:t>, </a:t>
            </a:r>
            <a:r>
              <a:rPr lang="ru-RU" sz="3200" i="1" dirty="0"/>
              <a:t>Множества</a:t>
            </a:r>
            <a:r>
              <a:rPr lang="ru-RU" sz="3200" dirty="0"/>
              <a:t> (</a:t>
            </a:r>
            <a:r>
              <a:rPr lang="en-US" sz="3200" b="1" dirty="0"/>
              <a:t>Set</a:t>
            </a:r>
            <a:r>
              <a:rPr lang="ru-RU" sz="3200" dirty="0"/>
              <a:t>);</a:t>
            </a:r>
            <a:br>
              <a:rPr lang="en-US" sz="3200" dirty="0"/>
            </a:br>
            <a:endParaRPr lang="ru-RU" sz="3200" dirty="0"/>
          </a:p>
          <a:p>
            <a:pPr marL="514350" indent="-514350">
              <a:buAutoNum type="arabicPeriod"/>
            </a:pPr>
            <a:r>
              <a:rPr lang="en-US" sz="3200" dirty="0"/>
              <a:t>Spread </a:t>
            </a:r>
            <a:r>
              <a:rPr lang="ru-RU" sz="3200" dirty="0"/>
              <a:t>оператор (</a:t>
            </a:r>
            <a:r>
              <a:rPr lang="ru-RU" sz="4800" b="1" dirty="0">
                <a:solidFill>
                  <a:srgbClr val="0070C0"/>
                </a:solidFill>
              </a:rPr>
              <a:t>…</a:t>
            </a:r>
            <a:r>
              <a:rPr lang="ru-RU" sz="3200" dirty="0"/>
              <a:t>) – он же оператор «три точки», он же оператор </a:t>
            </a:r>
            <a:r>
              <a:rPr lang="ru-RU" sz="3200" b="1" dirty="0"/>
              <a:t>деструктуризации</a:t>
            </a:r>
            <a:r>
              <a:rPr lang="ru-RU" sz="3200" dirty="0"/>
              <a:t>;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AutoNum type="arabicPeriod"/>
            </a:pPr>
            <a:r>
              <a:rPr lang="ru-RU" sz="3200" dirty="0"/>
              <a:t>Методы </a:t>
            </a:r>
            <a:r>
              <a:rPr lang="uk-UA" sz="3200" dirty="0" err="1"/>
              <a:t>массива</a:t>
            </a:r>
            <a:r>
              <a:rPr lang="uk-UA" sz="3200" dirty="0"/>
              <a:t> (</a:t>
            </a:r>
            <a:r>
              <a:rPr lang="en-US" sz="3200" b="1" dirty="0"/>
              <a:t>Array</a:t>
            </a:r>
            <a:r>
              <a:rPr lang="en-US" sz="3200" dirty="0"/>
              <a:t>) 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.splice()</a:t>
            </a:r>
            <a:r>
              <a:rPr lang="en-US" sz="3200" dirty="0"/>
              <a:t>,</a:t>
            </a:r>
            <a:r>
              <a:rPr lang="ru-RU" sz="32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slice()</a:t>
            </a:r>
            <a:r>
              <a:rPr lang="en-US" sz="3200" dirty="0"/>
              <a:t>,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 .join()</a:t>
            </a:r>
            <a:r>
              <a:rPr lang="en-US" sz="3200" dirty="0"/>
              <a:t>,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 .includes()</a:t>
            </a:r>
            <a:r>
              <a:rPr lang="en-US" sz="3200" dirty="0"/>
              <a:t>,</a:t>
            </a:r>
            <a:r>
              <a:rPr lang="en-US" sz="3200" i="1" dirty="0"/>
              <a:t> </a:t>
            </a:r>
            <a:r>
              <a:rPr lang="en-US" sz="3200" i="1" dirty="0" err="1">
                <a:solidFill>
                  <a:schemeClr val="accent5">
                    <a:lumMod val="75000"/>
                  </a:schemeClr>
                </a:solidFill>
              </a:rPr>
              <a:t>indexOf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sz="3200" dirty="0"/>
              <a:t>,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 .</a:t>
            </a:r>
            <a:r>
              <a:rPr lang="en-US" sz="3200" i="1" dirty="0" err="1">
                <a:solidFill>
                  <a:schemeClr val="accent5">
                    <a:lumMod val="75000"/>
                  </a:schemeClr>
                </a:solidFill>
              </a:rPr>
              <a:t>lastIndexOf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sz="3200" dirty="0"/>
              <a:t>,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 .reverse()</a:t>
            </a:r>
            <a:r>
              <a:rPr lang="en-US" sz="3200" dirty="0"/>
              <a:t>.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8473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К следующему занятию…</a:t>
            </a:r>
          </a:p>
        </p:txBody>
      </p:sp>
    </p:spTree>
    <p:extLst>
      <p:ext uri="{BB962C8B-B14F-4D97-AF65-F5344CB8AC3E}">
        <p14:creationId xmlns:p14="http://schemas.microsoft.com/office/powerpoint/2010/main" val="3427236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364375" y="150053"/>
            <a:ext cx="11662756" cy="1819974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atin typeface="+mn-lt"/>
              </a:rPr>
              <a:t>Каждое домашнее задание оформляйте в виде отдельного </a:t>
            </a:r>
            <a:r>
              <a:rPr lang="ru-RU" sz="3200" b="1" dirty="0" err="1">
                <a:latin typeface="+mn-lt"/>
              </a:rPr>
              <a:t>репозитория</a:t>
            </a:r>
            <a:r>
              <a:rPr lang="ru-RU" sz="3200" b="1" dirty="0">
                <a:latin typeface="+mn-lt"/>
              </a:rPr>
              <a:t> на </a:t>
            </a:r>
            <a:r>
              <a:rPr lang="en-US" sz="3200" b="1" dirty="0">
                <a:latin typeface="+mn-lt"/>
              </a:rPr>
              <a:t>GitHub</a:t>
            </a:r>
            <a:r>
              <a:rPr lang="ru-RU" sz="3200" b="1" dirty="0">
                <a:latin typeface="+mn-lt"/>
              </a:rPr>
              <a:t>, в названии которого </a:t>
            </a:r>
            <a:r>
              <a:rPr lang="ru-RU" sz="3200" b="1" dirty="0">
                <a:solidFill>
                  <a:schemeClr val="accent2"/>
                </a:solidFill>
                <a:latin typeface="+mn-lt"/>
              </a:rPr>
              <a:t>укажите код задания</a:t>
            </a:r>
            <a:r>
              <a:rPr lang="ru-RU" sz="3200" b="1" dirty="0">
                <a:latin typeface="+mn-lt"/>
              </a:rPr>
              <a:t> (например: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+mn-lt"/>
              </a:rPr>
              <a:t>A1 Federal Tax</a:t>
            </a:r>
            <a:r>
              <a:rPr lang="ru-RU" sz="3200" b="1" dirty="0">
                <a:latin typeface="+mn-lt"/>
              </a:rPr>
              <a:t>)</a:t>
            </a:r>
            <a:endParaRPr lang="uk-UA" sz="3200" b="1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10959" y="5315657"/>
            <a:ext cx="8071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есть проблемы, вопросы, трудности, делаем тоже самое – код с проблемой заливаем на </a:t>
            </a:r>
            <a:r>
              <a:rPr lang="en-US" sz="2800" b="1" dirty="0"/>
              <a:t>GitHub</a:t>
            </a:r>
            <a:r>
              <a:rPr lang="en-US" sz="2800" dirty="0"/>
              <a:t> </a:t>
            </a:r>
            <a:r>
              <a:rPr lang="ru-RU" sz="2800" dirty="0"/>
              <a:t>и ссылку на него, с описанием вопроса в </a:t>
            </a:r>
            <a:r>
              <a:rPr lang="ru-RU" sz="2800" b="1" dirty="0"/>
              <a:t>группу</a:t>
            </a:r>
            <a:r>
              <a:rPr lang="ru-RU" sz="2800" dirty="0"/>
              <a:t>.</a:t>
            </a:r>
            <a:endParaRPr lang="uk-UA" sz="2800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s://asanablog-wpengine.netdna-ssl.com/wp-content/post-images/code-review-image-1024x520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1" y="2792656"/>
            <a:ext cx="3516284" cy="1785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Ð ÐµÐ·ÑÐ»ÑÑÐ°Ñ Ð¿Ð¾ÑÑÐºÑ Ð·Ð¾Ð±ÑÐ°Ð¶ÐµÐ½Ñ Ð·Ð° Ð·Ð°Ð¿Ð¸ÑÐ¾Ð¼ &quot;github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19" y="2544067"/>
            <a:ext cx="2282787" cy="22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трелка вправо 9"/>
          <p:cNvSpPr/>
          <p:nvPr/>
        </p:nvSpPr>
        <p:spPr>
          <a:xfrm>
            <a:off x="4759515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2" descr="File:Telegram logo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708" y="2803834"/>
            <a:ext cx="1774435" cy="1774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8010606" y="3099414"/>
            <a:ext cx="851019" cy="1172095"/>
          </a:xfrm>
          <a:prstGeom prst="rightArrow">
            <a:avLst/>
          </a:prstGeom>
          <a:noFill/>
          <a:ln w="571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553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484819"/>
            <a:ext cx="12192000" cy="72081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#A.1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47341" y="1388487"/>
            <a:ext cx="74401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Есть в США такой вид налога как </a:t>
            </a:r>
            <a:r>
              <a:rPr lang="en-US" sz="2400" b="1" dirty="0"/>
              <a:t>Federal Income Tax</a:t>
            </a:r>
            <a:r>
              <a:rPr lang="ru-RU" sz="2400" dirty="0"/>
              <a:t>, ваша задача написать налоговый калькулятор, который будет рассчитывать сумму налогов в зависимости от годового дохода человека. За основу взять ставки налога для доходов полученных за </a:t>
            </a:r>
            <a:r>
              <a:rPr lang="ru-RU" sz="2400" b="1" dirty="0"/>
              <a:t>2021 </a:t>
            </a:r>
            <a:r>
              <a:rPr lang="ru-RU" sz="2400" dirty="0"/>
              <a:t>г. (с оплатой в </a:t>
            </a:r>
            <a:r>
              <a:rPr lang="ru-RU" sz="2400" b="1" dirty="0"/>
              <a:t>2022</a:t>
            </a:r>
            <a:r>
              <a:rPr lang="ru-RU" sz="2400" dirty="0"/>
              <a:t> году), и для простоты - расчёт выполнять </a:t>
            </a:r>
            <a:r>
              <a:rPr lang="ru-RU" sz="2400" b="1" dirty="0"/>
              <a:t>только</a:t>
            </a:r>
            <a:r>
              <a:rPr lang="ru-RU" sz="2400" dirty="0"/>
              <a:t> для лиц не состоящих в браке</a:t>
            </a:r>
            <a:r>
              <a:rPr lang="en-US" sz="2400" dirty="0"/>
              <a:t>: </a:t>
            </a:r>
            <a:r>
              <a:rPr lang="en-US" sz="2400" b="1" dirty="0"/>
              <a:t>single</a:t>
            </a:r>
            <a:r>
              <a:rPr lang="ru-RU" sz="2400" dirty="0"/>
              <a:t>.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347341" y="5363483"/>
            <a:ext cx="719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/>
              <a:t>О прогрессивном налогообложении</a:t>
            </a:r>
            <a:r>
              <a:rPr lang="en-US" i="1" dirty="0"/>
              <a:t> </a:t>
            </a:r>
            <a:r>
              <a:rPr lang="ru-RU" i="1" dirty="0"/>
              <a:t>в целом, с примерами: </a:t>
            </a:r>
            <a:r>
              <a:rPr lang="en-US" i="1" dirty="0">
                <a:hlinkClick r:id="rId2"/>
              </a:rPr>
              <a:t>http://allfi.biz/glossary/eng/P/progressive-taxation.php</a:t>
            </a:r>
            <a:r>
              <a:rPr lang="ru-RU" i="1" dirty="0"/>
              <a:t>  </a:t>
            </a:r>
            <a:endParaRPr lang="uk-UA" i="1" dirty="0"/>
          </a:p>
        </p:txBody>
      </p:sp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/>
          <a:stretch/>
        </p:blipFill>
        <p:spPr bwMode="auto">
          <a:xfrm>
            <a:off x="0" y="1628800"/>
            <a:ext cx="40434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7341" y="4072404"/>
            <a:ext cx="722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4"/>
              </a:rPr>
              <a:t>https://www.bankrate.com/finance/taxes/tax-brackets.aspx</a:t>
            </a:r>
            <a:endParaRPr lang="ru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DC98-BD72-4563-B8E6-1AFB9397D8F4}"/>
              </a:ext>
            </a:extLst>
          </p:cNvPr>
          <p:cNvSpPr txBox="1"/>
          <p:nvPr/>
        </p:nvSpPr>
        <p:spPr>
          <a:xfrm>
            <a:off x="4472031" y="4587990"/>
            <a:ext cx="719072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В репозитории занятия есть тестер: </a:t>
            </a:r>
            <a:r>
              <a:rPr lang="en-US" b="1" dirty="0"/>
              <a:t>./</a:t>
            </a:r>
            <a:r>
              <a:rPr lang="en-US" b="1" dirty="0" err="1"/>
              <a:t>src</a:t>
            </a:r>
            <a:r>
              <a:rPr lang="en-US" b="1" dirty="0"/>
              <a:t>/homework-tester </a:t>
            </a:r>
            <a:r>
              <a:rPr lang="ru-RU" dirty="0"/>
              <a:t>для сверки. Расхождением в </a:t>
            </a:r>
            <a:r>
              <a:rPr lang="en-US" b="1" dirty="0"/>
              <a:t>~1-2 </a:t>
            </a:r>
            <a:r>
              <a:rPr lang="ru-RU" b="1" dirty="0"/>
              <a:t>доллара </a:t>
            </a:r>
            <a:r>
              <a:rPr lang="ru-RU" dirty="0"/>
              <a:t>можно </a:t>
            </a:r>
            <a:r>
              <a:rPr lang="ru-RU" b="1" dirty="0"/>
              <a:t>пренебречь</a:t>
            </a:r>
            <a:r>
              <a:rPr lang="ru-RU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3405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О чём курс?</a:t>
            </a:r>
            <a:endParaRPr lang="uk-UA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/>
              <a:t>Не забудьте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547622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0779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7200" b="1" dirty="0">
                <a:solidFill>
                  <a:srgbClr val="00B050"/>
                </a:solidFill>
              </a:rPr>
              <a:t>js12</a:t>
            </a:r>
            <a:r>
              <a:rPr lang="en-US" sz="7200" b="1" dirty="0">
                <a:solidFill>
                  <a:srgbClr val="002060"/>
                </a:solidFill>
              </a:rPr>
              <a:t>.</a:t>
            </a:r>
            <a:r>
              <a:rPr lang="en-US" sz="7200" b="1" dirty="0">
                <a:solidFill>
                  <a:srgbClr val="0070C0"/>
                </a:solidFill>
              </a:rPr>
              <a:t>site</a:t>
            </a:r>
            <a:endParaRPr lang="ru-RU" sz="72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79061"/>
            <a:ext cx="12192000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/>
              <a:t>Наша группа</a:t>
            </a:r>
            <a:r>
              <a:rPr lang="en-US" sz="7200" b="1" dirty="0"/>
              <a:t>:</a:t>
            </a:r>
            <a:r>
              <a:rPr lang="ru-RU" sz="7200" b="1" dirty="0"/>
              <a:t> </a:t>
            </a:r>
            <a:r>
              <a:rPr lang="en-US" sz="7200" b="1" dirty="0">
                <a:solidFill>
                  <a:srgbClr val="00B050"/>
                </a:solidFill>
              </a:rPr>
              <a:t>JS12</a:t>
            </a:r>
            <a:endParaRPr lang="ru-RU" sz="7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4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.ilovecoding.org/thumb/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21" y="1304226"/>
            <a:ext cx="2713647" cy="152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thisdavej.com/wp-content/uploads/2016/02/nodej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16" y="1159583"/>
            <a:ext cx="1919088" cy="124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Результат пошуку зображень за запитом &quot;ТЗЬ дщпщ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727" y="2729371"/>
            <a:ext cx="2402387" cy="9342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/>
          <p:cNvCxnSpPr/>
          <p:nvPr/>
        </p:nvCxnSpPr>
        <p:spPr>
          <a:xfrm flipH="1">
            <a:off x="5735960" y="1500822"/>
            <a:ext cx="8135" cy="5113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0.gstatic.com/images?q=tbn:ANd9GcQWW25Ap5zGnrRDp1teuU5JtKiPQcI2pViMcQ-hadG1OEGSdzMyU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" y="1850861"/>
            <a:ext cx="3982940" cy="39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Результат пошуку зображень за запитом &quot;javascript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3" y="4099910"/>
            <a:ext cx="2194790" cy="2194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067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 программировании и веб-разработке с применением языка </a:t>
            </a:r>
            <a:r>
              <a:rPr lang="en-US" sz="2800" b="1" dirty="0"/>
              <a:t>JavaScript</a:t>
            </a:r>
            <a:endParaRPr lang="uk-UA" sz="2800" b="1" dirty="0"/>
          </a:p>
        </p:txBody>
      </p:sp>
      <p:pic>
        <p:nvPicPr>
          <p:cNvPr id="16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63" y="3954725"/>
            <a:ext cx="3965919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Файл:Vu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48" y="4236560"/>
            <a:ext cx="2159360" cy="2159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ьтат пошуку зображень за запитом &quot;AJAX js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375" y="3105856"/>
            <a:ext cx="2033191" cy="9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>
                <a:solidFill>
                  <a:schemeClr val="bg1"/>
                </a:solidFill>
              </a:rPr>
              <a:t>Поехали!</a:t>
            </a:r>
            <a:endParaRPr lang="uk-UA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80/1*b5FTRQ8gJefhdFVIpE1x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/>
          <a:stretch/>
        </p:blipFill>
        <p:spPr bwMode="auto">
          <a:xfrm>
            <a:off x="0" y="533400"/>
            <a:ext cx="12192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8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66700"/>
            <a:ext cx="317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ECMAScript</a:t>
            </a:r>
            <a:endParaRPr lang="uk-UA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34026" y="266699"/>
            <a:ext cx="2732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JavaScript</a:t>
            </a:r>
            <a:endParaRPr lang="uk-UA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34356" y="6174264"/>
            <a:ext cx="26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Спецификация…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904" y="6174264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…и её реализация</a:t>
            </a:r>
            <a:endParaRPr lang="uk-UA" sz="28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432F7-0920-4269-A6D1-62E31849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93" y="1951141"/>
            <a:ext cx="4432424" cy="33271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F23C7-DB9B-4E95-97B0-CE7D4B4A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3" y="1231901"/>
            <a:ext cx="2197099" cy="21970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8E5E34-15E5-4C70-93EC-E2DFF944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55" y="1231901"/>
            <a:ext cx="2197100" cy="2197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3C3A19-9B1C-4A74-A55D-0CF8BA28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282" y="3652135"/>
            <a:ext cx="2314445" cy="2298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Футбольный мяч КОЖАНЫЙ белый, цена 750 грн., купить в Одессе — Prom.ua  (ID#885194353)">
            <a:extLst>
              <a:ext uri="{FF2B5EF4-FFF2-40B4-BE49-F238E27FC236}">
                <a16:creationId xmlns:a16="http://schemas.microsoft.com/office/drawing/2014/main" id="{D12D3372-8FB8-4092-A6DD-A5B78F71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57" y="3429000"/>
            <a:ext cx="2421512" cy="2578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140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1282</Words>
  <Application>Microsoft Office PowerPoint</Application>
  <PresentationFormat>Широкий екран</PresentationFormat>
  <Paragraphs>168</Paragraphs>
  <Slides>51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Rozetka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JavaScript – язык программирования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Сравнение числе с учётом погрешности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Тип Boolean</vt:lpstr>
      <vt:lpstr>Откуда берётся boolean?</vt:lpstr>
      <vt:lpstr>Откуда берётся boolean?</vt:lpstr>
      <vt:lpstr>Логические операторы</vt:lpstr>
      <vt:lpstr>Логические операторы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Каждое домашнее задание оформляйте в виде отдельного репозитория на GitHub, в названии которого укажите код задания (например:  A1 Federal Tax)</vt:lpstr>
      <vt:lpstr>Домашнее задание #A.1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405</cp:revision>
  <dcterms:created xsi:type="dcterms:W3CDTF">2018-10-09T14:11:27Z</dcterms:created>
  <dcterms:modified xsi:type="dcterms:W3CDTF">2021-05-14T04:56:22Z</dcterms:modified>
</cp:coreProperties>
</file>